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92" r:id="rId9"/>
    <p:sldId id="262" r:id="rId10"/>
    <p:sldId id="293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oogle Sans" panose="020F0502020204030204" pitchFamily="34" charset="0"/>
      <p:regular r:id="rId46"/>
      <p:bold r:id="rId47"/>
      <p:italic r:id="rId48"/>
      <p:boldItalic r:id="rId49"/>
    </p:embeddedFont>
    <p:embeddedFont>
      <p:font typeface="Google Sans Medium" pitchFamily="2" charset="0"/>
      <p:regular r:id="rId50"/>
      <p:bold r:id="rId50"/>
      <p:italic r:id="rId50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SemiBold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6000"/>
  </p:normalViewPr>
  <p:slideViewPr>
    <p:cSldViewPr snapToGrid="0">
      <p:cViewPr varScale="1">
        <p:scale>
          <a:sx n="155" d="100"/>
          <a:sy n="155" d="100"/>
        </p:scale>
        <p:origin x="19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_FHMaSXBx8Wr9dcOoMq31tRadgbYsFK-OhRvfcOo5fM/edit?usp=shari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0KR45UsTsd6ctEH2VipXGZoVfKw4GUM30u-0deSbVY/edit?usp=sharing&amp;resourcekey=0-BlQ2bcG6PmxvUw-e55NQ7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ltmwFQTR9KSdNm6G_UXVUGlvoL06aQEsbgxTYhVen_c/edit?usp=shar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7nmBQttQ03xS6P2W8Eo_4dl8_n8GfVJM3KXyjPAe2OE/edit?usp=sharing&amp;resourcekey=0-vSASv9TG17J7-qN08YefSQ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kJSg4mYvl3BPsLVEefozO8R2rLAB9XJG7oBGHuwu8Q/edit?usp=sharin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bwGJdPh6M1Vm-b-MK877cV625byqZlrrcVdFJxRK5SQ/edit?usp=shar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814f81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814f818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 Map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https://docs.google.com/presentation/d/1_FHMaSXBx8Wr9dcOoMq31tRadgbYsFK-OhRvfcOo5fM/edit?usp=sharing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814e8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8814e8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814f818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814f818c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814f818c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814f818c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Audit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https://docs.google.com/spreadsheets/d/1J0KR45UsTsd6ctEH2VipXGZoVfKw4GUM30u-0deSbVY/edit?usp=sharing&amp;resourcekey=0-BlQ2bcG6PmxvUw-e55NQ7g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814f818c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814f818c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Statement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https://docs.google.com/presentation/d/1ltmwFQTR9KSdNm6G_UXVUGlvoL06aQEsbgxTYhVen_c/edit?usp=sharing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814f818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814f818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814f818c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814f818c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https://docs.google.com/presentation/d/17nmBQttQ03xS6P2W8Eo_4dl8_n8GfVJM3KXyjPAe2OE/edit?usp=sharing&amp;resourcekey=0-vSASv9TG17J7-qN08YefSQ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814f818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814f818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814f818c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814f818c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814f818cb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814f818cb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814f818c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814f818c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14f818c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14f818cb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814f818c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814f818c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Study plan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https://docs.google.com/document/d/1EkJSg4mYvl3BPsLVEefozO8R2rLAB9XJG7oBGHuwu8Q/edit?usp=sharing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814f818c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814f818c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814f818c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814f818c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814f818cb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814f818cb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1d7e6ace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1d7e6ace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Template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https://docs.google.com/presentation/d/1bwGJdPh6M1Vm-b-MK877cV625byqZlrrcVdFJxRK5SQ/edit?usp=sharing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rqois">
  <p:cSld name="BLANK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0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blank">
  <p:cSld name="Blank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B5CF6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sz="1600" b="1">
              <a:solidFill>
                <a:srgbClr val="8B5CF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w="28575" cap="flat" cmpd="sng">
            <a:solidFill>
              <a:srgbClr val="F59E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59E0B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sz="1600" b="1">
              <a:solidFill>
                <a:srgbClr val="F59E0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w="28575" cap="flat" cmpd="sng">
            <a:solidFill>
              <a:srgbClr val="10B9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0B981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sz="1600" b="1">
              <a:solidFill>
                <a:srgbClr val="10B98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w="28575" cap="flat" cmpd="sng">
            <a:solidFill>
              <a:srgbClr val="F43F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43F5E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sz="1600" b="1">
              <a:solidFill>
                <a:srgbClr val="F43F5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2540400" y="918250"/>
            <a:ext cx="1929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3" name="Google Shape;183;p38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2D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D3E50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rgbClr val="2D3E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292100" algn="r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8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vhjkk-_fDgV8Q1kc4FTjpm5w17541e2O7Fh3O00uCs/edit?usp=sha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w_hoQjrMhf3ydVLogvYkmGWQwqGX8IS/view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figma.com/design/A5C4pnYE9JFBynsYi3pWJY/UX-Design---Case-Study-Aplikasi?node-id=152-1188&amp;t=6uppZIu2k17nTN7R-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hyperlink" Target="https://www.figma.com/design/A5C4pnYE9JFBynsYi3pWJY/UX-Design---Case-Study-Aplikasi?node-id=152-1649&amp;t=6uppZIu2k17nTN7R-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A5C4pnYE9JFBynsYi3pWJY/UX-Design---Case-Study-Aplikasi?node-id=118-2&amp;t=eiCpDcK3pd7EszdC-1&amp;scaling=scale-down&amp;content-scaling=fixed&amp;page-id=0%3A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hyperlink" Target="https://docs.google.com/document/d/1ncf-Cyhem7DtgZcXNW4aATe2znKSLTcP/edit?usp=sharing&amp;ouid=100039521485887661765&amp;rtpof=true&amp;sd=tru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amboard.google.com/d/1p6bzxG4zfAQzKndx-UqYUOTUHLV66M_p6WBfW6G6fxA/edit?usp=shari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bdulrohmanunida@gmail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abdulrohman19" TargetMode="External"/><Relationship Id="rId4" Type="http://schemas.openxmlformats.org/officeDocument/2006/relationships/hyperlink" Target="+6282330926565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EdPcf4oqjSOcUtLVNhLTYZTZqMEW9K2STbefcFysoI/edit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/>
        </p:nvSpPr>
        <p:spPr>
          <a:xfrm>
            <a:off x="517675" y="1427613"/>
            <a:ext cx="4931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Aplikasi</a:t>
            </a:r>
            <a:r>
              <a:rPr lang="en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Menggambar</a:t>
            </a:r>
            <a:r>
              <a:rPr lang="en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di Smartphone</a:t>
            </a:r>
            <a:endParaRPr sz="36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41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Abdul </a:t>
            </a:r>
            <a:r>
              <a:rPr lang="en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Rohman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41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Story: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Amanda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7" y="1354947"/>
            <a:ext cx="8839200" cy="290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329F4A-A477-C05E-B13B-D56861767BC9}"/>
              </a:ext>
            </a:extLst>
          </p:cNvPr>
          <p:cNvSpPr txBox="1"/>
          <p:nvPr/>
        </p:nvSpPr>
        <p:spPr>
          <a:xfrm>
            <a:off x="2398128" y="1541417"/>
            <a:ext cx="503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mahasiswa</a:t>
            </a:r>
            <a:r>
              <a:rPr lang="en-US" dirty="0">
                <a:solidFill>
                  <a:srgbClr val="7030A0"/>
                </a:solidFill>
              </a:rPr>
              <a:t> yang </a:t>
            </a:r>
            <a:r>
              <a:rPr lang="en-US" dirty="0" err="1">
                <a:solidFill>
                  <a:srgbClr val="7030A0"/>
                </a:solidFill>
              </a:rPr>
              <a:t>gemar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menggambar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berbagai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jenis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karakter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28F2-92A0-B323-3FAE-D95EE0DB2236}"/>
              </a:ext>
            </a:extLst>
          </p:cNvPr>
          <p:cNvSpPr txBox="1"/>
          <p:nvPr/>
        </p:nvSpPr>
        <p:spPr>
          <a:xfrm>
            <a:off x="1994001" y="2497351"/>
            <a:ext cx="7075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menggambar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sesuai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jenis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karakter</a:t>
            </a:r>
            <a:r>
              <a:rPr lang="en-US" dirty="0">
                <a:solidFill>
                  <a:srgbClr val="92D050"/>
                </a:solidFill>
              </a:rPr>
              <a:t> yang </a:t>
            </a:r>
            <a:r>
              <a:rPr lang="en-US" dirty="0" err="1">
                <a:solidFill>
                  <a:srgbClr val="92D050"/>
                </a:solidFill>
              </a:rPr>
              <a:t>saya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sukai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tanpa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terkendala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harga</a:t>
            </a:r>
            <a:r>
              <a:rPr lang="en-US" dirty="0">
                <a:solidFill>
                  <a:srgbClr val="92D050"/>
                </a:solidFill>
              </a:rPr>
              <a:t> yang mahal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7F49D-5710-2CDA-6661-823CFFED447E}"/>
              </a:ext>
            </a:extLst>
          </p:cNvPr>
          <p:cNvSpPr txBox="1"/>
          <p:nvPr/>
        </p:nvSpPr>
        <p:spPr>
          <a:xfrm>
            <a:off x="2398128" y="3453285"/>
            <a:ext cx="5386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bisa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meningkatkan</a:t>
            </a:r>
            <a:r>
              <a:rPr lang="en-US" dirty="0">
                <a:solidFill>
                  <a:srgbClr val="FF0000"/>
                </a:solidFill>
              </a:rPr>
              <a:t> skill </a:t>
            </a:r>
            <a:r>
              <a:rPr lang="en-US" dirty="0" err="1">
                <a:solidFill>
                  <a:srgbClr val="FF0000"/>
                </a:solidFill>
              </a:rPr>
              <a:t>saya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menggambar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nyaman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87;p33">
            <a:extLst>
              <a:ext uri="{FF2B5EF4-FFF2-40B4-BE49-F238E27FC236}">
                <a16:creationId xmlns:a16="http://schemas.microsoft.com/office/drawing/2014/main" id="{E39AD2F4-DF2F-DF93-4CBD-A3D5BD76D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1519"/>
              </p:ext>
            </p:extLst>
          </p:nvPr>
        </p:nvGraphicFramePr>
        <p:xfrm>
          <a:off x="379959" y="71280"/>
          <a:ext cx="8384081" cy="50009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7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7272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Persona: </a:t>
                      </a:r>
                      <a:r>
                        <a:rPr lang="en" sz="1100" b="1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Amanda</a:t>
                      </a:r>
                      <a:endParaRPr sz="1100" b="1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72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Goal: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Menggambar</a:t>
                      </a: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dengan</a:t>
                      </a: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mudah</a:t>
                      </a: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banyak</a:t>
                      </a: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refrensi</a:t>
                      </a:r>
                      <a:r>
                        <a:rPr lang="en-ID" sz="1100" dirty="0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ID" sz="1100" dirty="0" err="1">
                          <a:solidFill>
                            <a:srgbClr val="5F636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murah</a:t>
                      </a:r>
                      <a:endParaRPr lang="en-ID" sz="1100" dirty="0">
                        <a:solidFill>
                          <a:srgbClr val="5F636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AKTIVITAS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Persiapan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B5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Memilih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jenis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B5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Meniru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refrensi</a:t>
                      </a:r>
                      <a:endParaRPr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B5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Membeli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lanjutan</a:t>
                      </a:r>
                      <a:endParaRPr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B5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Memberi</a:t>
                      </a:r>
                      <a:r>
                        <a:rPr lang="en-ID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100" b="1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masukan</a:t>
                      </a:r>
                      <a:endParaRPr lang="en-ID" sz="11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B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0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DETAIL 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AKTIVITAS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Download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di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Playstore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Mendaftarkan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akun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dan login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Membaca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panduan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Mencari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dan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memilih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yang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diminati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engikuti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panduan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Yang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tersedia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Meniru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refrensi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yang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telah</a:t>
                      </a: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di </a:t>
                      </a:r>
                      <a:r>
                        <a:rPr lang="en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pilih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Memilih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Pro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atau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lanjutan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jika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diperlukan</a:t>
                      </a:r>
                      <a:endParaRPr lang="en-ID"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Mengisi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masukan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terkait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Memastikan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Pro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telah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dapat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digunakan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D"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PERASAAN/EMOSI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PENGGUNA</a:t>
                      </a:r>
                      <a:endParaRPr sz="11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Senang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karena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aplikasinya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tidak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bingung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lagi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mencari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renfernsi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Merasa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senang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dengan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berbagai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macam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jenis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karakter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yang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telah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di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sediakan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namun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merasa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frustasi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ketika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ingin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memilih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jenis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terpopuler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Merasa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kesulitan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karena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ketika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ingin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menambarkan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warna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pada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karena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warnanya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hanya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warna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dasar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(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terbatas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)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Amanda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merasa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bingung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karena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bank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digitalnya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tidak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di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Khawatir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apabila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sudah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memasukkan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pendapat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terkait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namun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kawatir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belum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diperbaiki</a:t>
                      </a:r>
                      <a:endParaRPr lang="en-ID"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PELUANG IMPROVISASI</a:t>
                      </a:r>
                      <a:endParaRPr sz="1100" b="1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114300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Membarikan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diskon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menarik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khusus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pengguna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baru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di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halaman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onboarding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Menambahkan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filter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memudahkan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pencarian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jenis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gambar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terpopuler</a:t>
                      </a:r>
                      <a:endParaRPr lang="en-US"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Memberikan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costumisasi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warna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sesuai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user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inginkan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Mendaftarkan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dan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menambahkan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berbagai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jenis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bank di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pembelian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</a:t>
                      </a:r>
                      <a:r>
                        <a:rPr lang="en-US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Pro</a:t>
                      </a:r>
                      <a:endParaRPr sz="10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Fitur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Notifikasi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jika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aplikasi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telah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diperbaiki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dan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menganjutkan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ID" sz="1000" dirty="0" err="1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untuk</a:t>
                      </a:r>
                      <a:r>
                        <a:rPr lang="en-ID" sz="1000" dirty="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update.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02250"/>
            <a:ext cx="8839200" cy="373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F474E-0828-9655-B242-EC80D1C26711}"/>
              </a:ext>
            </a:extLst>
          </p:cNvPr>
          <p:cNvSpPr txBox="1"/>
          <p:nvPr/>
        </p:nvSpPr>
        <p:spPr>
          <a:xfrm>
            <a:off x="1205923" y="20924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2FF"/>
                </a:solidFill>
              </a:rPr>
              <a:t>Amanda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090CF-27BC-5CA9-153E-840D34D9E32A}"/>
              </a:ext>
            </a:extLst>
          </p:cNvPr>
          <p:cNvSpPr txBox="1"/>
          <p:nvPr/>
        </p:nvSpPr>
        <p:spPr>
          <a:xfrm>
            <a:off x="5675919" y="2038268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yang </a:t>
            </a:r>
            <a:r>
              <a:rPr lang="en-US" dirty="0" err="1">
                <a:solidFill>
                  <a:srgbClr val="FFC000"/>
                </a:solidFill>
              </a:rPr>
              <a:t>gemar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menggambar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BAD9D-9711-0910-55BB-C6C16D6D1232}"/>
              </a:ext>
            </a:extLst>
          </p:cNvPr>
          <p:cNvSpPr txBox="1"/>
          <p:nvPr/>
        </p:nvSpPr>
        <p:spPr>
          <a:xfrm>
            <a:off x="3344092" y="2869531"/>
            <a:ext cx="401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aplikasi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gambar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dengan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banyak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refrensi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gambar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3B78-E1E4-6AB9-15D2-F5222E31D8CF}"/>
              </a:ext>
            </a:extLst>
          </p:cNvPr>
          <p:cNvSpPr txBox="1"/>
          <p:nvPr/>
        </p:nvSpPr>
        <p:spPr>
          <a:xfrm>
            <a:off x="2891247" y="3670720"/>
            <a:ext cx="5493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ingin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menggambar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berbagai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karakter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gambar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dia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sukai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Brainstorming </a:t>
            </a:r>
            <a:r>
              <a:rPr lang="en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HMW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52"/>
          <p:cNvSpPr/>
          <p:nvPr/>
        </p:nvSpPr>
        <p:spPr>
          <a:xfrm>
            <a:off x="466725" y="1657350"/>
            <a:ext cx="7949700" cy="3123656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240" name="Google Shape;240;p52"/>
          <p:cNvSpPr txBox="1"/>
          <p:nvPr/>
        </p:nvSpPr>
        <p:spPr>
          <a:xfrm>
            <a:off x="973350" y="1803075"/>
            <a:ext cx="7234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cardview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terpopuler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52"/>
          <p:cNvSpPr/>
          <p:nvPr/>
        </p:nvSpPr>
        <p:spPr>
          <a:xfrm>
            <a:off x="660375" y="18657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2" name="Google Shape;242;p52"/>
          <p:cNvSpPr txBox="1"/>
          <p:nvPr/>
        </p:nvSpPr>
        <p:spPr>
          <a:xfrm>
            <a:off x="973350" y="2432900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checkbox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menandai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selesai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dibuat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2"/>
          <p:cNvSpPr/>
          <p:nvPr/>
        </p:nvSpPr>
        <p:spPr>
          <a:xfrm>
            <a:off x="660375" y="24955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926215" y="3062725"/>
            <a:ext cx="72813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ratting bar pada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52"/>
          <p:cNvSpPr/>
          <p:nvPr/>
        </p:nvSpPr>
        <p:spPr>
          <a:xfrm>
            <a:off x="660363" y="31254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517675" y="866836"/>
            <a:ext cx="78735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HMW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mendesain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menentukan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terpopuler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2"/>
          <p:cNvSpPr txBox="1"/>
          <p:nvPr/>
        </p:nvSpPr>
        <p:spPr>
          <a:xfrm>
            <a:off x="926215" y="3672325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Pop up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pembayaran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Pro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52"/>
          <p:cNvSpPr/>
          <p:nvPr/>
        </p:nvSpPr>
        <p:spPr>
          <a:xfrm>
            <a:off x="660363" y="37350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248;p52">
            <a:extLst>
              <a:ext uri="{FF2B5EF4-FFF2-40B4-BE49-F238E27FC236}">
                <a16:creationId xmlns:a16="http://schemas.microsoft.com/office/drawing/2014/main" id="{45E7DDCB-3216-3C92-EDD9-2D1834C58A0D}"/>
              </a:ext>
            </a:extLst>
          </p:cNvPr>
          <p:cNvSpPr/>
          <p:nvPr/>
        </p:nvSpPr>
        <p:spPr>
          <a:xfrm>
            <a:off x="661924" y="4317492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247;p52">
            <a:extLst>
              <a:ext uri="{FF2B5EF4-FFF2-40B4-BE49-F238E27FC236}">
                <a16:creationId xmlns:a16="http://schemas.microsoft.com/office/drawing/2014/main" id="{76C79322-4122-0ED0-7F7C-90571CED454A}"/>
              </a:ext>
            </a:extLst>
          </p:cNvPr>
          <p:cNvSpPr txBox="1"/>
          <p:nvPr/>
        </p:nvSpPr>
        <p:spPr>
          <a:xfrm>
            <a:off x="936485" y="4252831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Color Picker Tool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warna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52">
            <a:extLst>
              <a:ext uri="{FF2B5EF4-FFF2-40B4-BE49-F238E27FC236}">
                <a16:creationId xmlns:a16="http://schemas.microsoft.com/office/drawing/2014/main" id="{837F3017-4363-E069-3C92-9C041976A415}"/>
              </a:ext>
            </a:extLst>
          </p:cNvPr>
          <p:cNvSpPr txBox="1"/>
          <p:nvPr/>
        </p:nvSpPr>
        <p:spPr>
          <a:xfrm>
            <a:off x="530375" y="1560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Brainstorming </a:t>
            </a:r>
            <a:r>
              <a:rPr lang="en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Crazy Eight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142A6-DFB1-3901-F29B-DE8EA8A2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0" y="710150"/>
            <a:ext cx="8894860" cy="42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Competitive Audit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53"/>
          <p:cNvSpPr/>
          <p:nvPr/>
        </p:nvSpPr>
        <p:spPr>
          <a:xfrm>
            <a:off x="466725" y="2084550"/>
            <a:ext cx="7949700" cy="2022600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"/>
          <p:cNvSpPr txBox="1"/>
          <p:nvPr/>
        </p:nvSpPr>
        <p:spPr>
          <a:xfrm>
            <a:off x="973350" y="2260275"/>
            <a:ext cx="7234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recomendasi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sedang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populer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53"/>
          <p:cNvSpPr/>
          <p:nvPr/>
        </p:nvSpPr>
        <p:spPr>
          <a:xfrm>
            <a:off x="660375" y="23229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973350" y="2890100"/>
            <a:ext cx="73548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Rata-rata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renfrensi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berbagai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harus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download manual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memasukkanya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kedalam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umumnya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258" name="Google Shape;258;p53"/>
          <p:cNvSpPr/>
          <p:nvPr/>
        </p:nvSpPr>
        <p:spPr>
          <a:xfrm>
            <a:off x="660375" y="29527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>
            <a:off x="949790" y="3519925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Rata-rata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mempunyai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line art di layer,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jadi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harus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memasukkan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mengatur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opacity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manual.</a:t>
            </a:r>
          </a:p>
        </p:txBody>
      </p:sp>
      <p:sp>
        <p:nvSpPr>
          <p:cNvPr id="260" name="Google Shape;260;p53"/>
          <p:cNvSpPr/>
          <p:nvPr/>
        </p:nvSpPr>
        <p:spPr>
          <a:xfrm>
            <a:off x="660363" y="35826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1" name="Google Shape;261;p53"/>
          <p:cNvSpPr txBox="1"/>
          <p:nvPr/>
        </p:nvSpPr>
        <p:spPr>
          <a:xfrm>
            <a:off x="532875" y="1050575"/>
            <a:ext cx="78735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 Project :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Detail Competitive Audit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E0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3721275" y="2048400"/>
            <a:ext cx="630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8" name="Google Shape;268;p5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2" y="888274"/>
            <a:ext cx="8852748" cy="41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8A690-93D9-54A5-45E9-00E326F3B8FA}"/>
              </a:ext>
            </a:extLst>
          </p:cNvPr>
          <p:cNvSpPr txBox="1"/>
          <p:nvPr/>
        </p:nvSpPr>
        <p:spPr>
          <a:xfrm>
            <a:off x="644435" y="176417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Aplikasi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gambar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545E1-CA11-C468-1B80-0F18B2383BA3}"/>
              </a:ext>
            </a:extLst>
          </p:cNvPr>
          <p:cNvSpPr txBox="1"/>
          <p:nvPr/>
        </p:nvSpPr>
        <p:spPr>
          <a:xfrm>
            <a:off x="4907280" y="1809887"/>
            <a:ext cx="527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mudah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menemukan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refrensi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gambar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EA42A-AC32-013A-9FC7-4D2784E38077}"/>
              </a:ext>
            </a:extLst>
          </p:cNvPr>
          <p:cNvSpPr txBox="1"/>
          <p:nvPr/>
        </p:nvSpPr>
        <p:spPr>
          <a:xfrm>
            <a:off x="3344091" y="2580664"/>
            <a:ext cx="527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hobi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menggambar</a:t>
            </a:r>
            <a:r>
              <a:rPr lang="en-US" dirty="0">
                <a:solidFill>
                  <a:srgbClr val="7030A0"/>
                </a:solidFill>
              </a:rPr>
              <a:t> yang </a:t>
            </a:r>
            <a:r>
              <a:rPr lang="en-US" dirty="0" err="1">
                <a:solidFill>
                  <a:srgbClr val="7030A0"/>
                </a:solidFill>
              </a:rPr>
              <a:t>ingin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membuat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karakter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kesukaanya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72A18-92FA-29FE-01CE-A3E985697932}"/>
              </a:ext>
            </a:extLst>
          </p:cNvPr>
          <p:cNvSpPr txBox="1"/>
          <p:nvPr/>
        </p:nvSpPr>
        <p:spPr>
          <a:xfrm>
            <a:off x="1846217" y="3379329"/>
            <a:ext cx="6122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dengan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mudah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membuat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gambar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tanpa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ada</a:t>
            </a:r>
            <a:r>
              <a:rPr lang="en-US" dirty="0">
                <a:solidFill>
                  <a:srgbClr val="FF0000"/>
                </a:solidFill>
              </a:rPr>
              <a:t> internet </a:t>
            </a:r>
            <a:r>
              <a:rPr lang="en-US" dirty="0" err="1">
                <a:solidFill>
                  <a:srgbClr val="FF0000"/>
                </a:solidFill>
              </a:rPr>
              <a:t>sama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sekali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5B1AB-63B4-0980-6A80-E8A29D41981A}"/>
              </a:ext>
            </a:extLst>
          </p:cNvPr>
          <p:cNvSpPr txBox="1"/>
          <p:nvPr/>
        </p:nvSpPr>
        <p:spPr>
          <a:xfrm>
            <a:off x="4354286" y="4320265"/>
            <a:ext cx="6122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Melihat</a:t>
            </a:r>
            <a:r>
              <a:rPr lang="en-US" dirty="0">
                <a:solidFill>
                  <a:srgbClr val="FFC000"/>
                </a:solidFill>
              </a:rPr>
              <a:t> feedback dan </a:t>
            </a:r>
            <a:r>
              <a:rPr lang="en-US" dirty="0" err="1">
                <a:solidFill>
                  <a:srgbClr val="FFC000"/>
                </a:solidFill>
              </a:rPr>
              <a:t>menghitung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jumlah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langganan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fitur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/>
        </p:nvSpPr>
        <p:spPr>
          <a:xfrm>
            <a:off x="428775" y="17212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DC2EB-A71B-A4F9-C189-7D42C3F53962}"/>
              </a:ext>
            </a:extLst>
          </p:cNvPr>
          <p:cNvSpPr txBox="1"/>
          <p:nvPr/>
        </p:nvSpPr>
        <p:spPr>
          <a:xfrm>
            <a:off x="301775" y="571312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Project : </a:t>
            </a:r>
            <a:r>
              <a:rPr lang="en-US" dirty="0">
                <a:hlinkClick r:id="rId3"/>
              </a:rPr>
              <a:t>User 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47CF0-7607-F566-3A26-EED0BD02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78" y="973012"/>
            <a:ext cx="7460877" cy="40008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Storyboard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826162" y="87910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 dirty="0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Big picture</a:t>
            </a:r>
            <a:endParaRPr dirty="0">
              <a:solidFill>
                <a:srgbClr val="F59E0B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4879848" y="80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 dirty="0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Close-up</a:t>
            </a:r>
            <a:endParaRPr dirty="0">
              <a:solidFill>
                <a:srgbClr val="F59E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713EB-4751-382B-766D-F395C360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48" y="1356250"/>
            <a:ext cx="7772400" cy="36043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 txBox="1"/>
          <p:nvPr/>
        </p:nvSpPr>
        <p:spPr>
          <a:xfrm>
            <a:off x="1231075" y="1604200"/>
            <a:ext cx="40860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Penjelasan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Produk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ponsel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berbagai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serta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terdapat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petunjuk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tatacara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orang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42"/>
          <p:cNvSpPr txBox="1"/>
          <p:nvPr/>
        </p:nvSpPr>
        <p:spPr>
          <a:xfrm>
            <a:off x="517675" y="434829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42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2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Durasi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project: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 Mei – 20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Juni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2024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2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53E4E-132E-17A6-9227-8BE5178E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77" y="115329"/>
            <a:ext cx="5623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</a:t>
            </a:r>
            <a:r>
              <a:rPr lang="en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Kertas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934D1-DDA3-348E-3C2D-F32ACB76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1434" y="28575"/>
            <a:ext cx="2858286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9"/>
          <p:cNvSpPr txBox="1"/>
          <p:nvPr/>
        </p:nvSpPr>
        <p:spPr>
          <a:xfrm>
            <a:off x="410583" y="5550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9D6E5-FE74-525F-AEA3-D0C63517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3" y="1002250"/>
            <a:ext cx="1884624" cy="408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5B3E1-74F2-37CD-9B99-977A8124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99" y="1002250"/>
            <a:ext cx="1783554" cy="386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37A08-A4A8-87D1-27C0-A04D7E26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75" y="1002249"/>
            <a:ext cx="1783554" cy="3866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49F00-CE87-3310-0634-51F6EF968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51" y="1002249"/>
            <a:ext cx="1783554" cy="3866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E1021-3408-B2B4-3950-226CC422F47B}"/>
              </a:ext>
            </a:extLst>
          </p:cNvPr>
          <p:cNvSpPr txBox="1"/>
          <p:nvPr/>
        </p:nvSpPr>
        <p:spPr>
          <a:xfrm>
            <a:off x="345989" y="609600"/>
            <a:ext cx="3419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Project : </a:t>
            </a:r>
            <a:r>
              <a:rPr lang="en-US" dirty="0">
                <a:hlinkClick r:id="rId7"/>
              </a:rPr>
              <a:t>Wireframe </a:t>
            </a:r>
            <a:r>
              <a:rPr lang="en-US" dirty="0" err="1">
                <a:hlinkClick r:id="rId7"/>
              </a:rPr>
              <a:t>Aplikasi</a:t>
            </a:r>
            <a:r>
              <a:rPr lang="en-US" dirty="0">
                <a:hlinkClick r:id="rId7"/>
              </a:rPr>
              <a:t> </a:t>
            </a:r>
            <a:r>
              <a:rPr lang="en-US" dirty="0" err="1">
                <a:hlinkClick r:id="rId7"/>
              </a:rPr>
              <a:t>gambar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FCFD9-B6D1-FC59-8F76-0896FB16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20" y="-231661"/>
            <a:ext cx="5760720" cy="5143500"/>
          </a:xfrm>
          <a:prstGeom prst="rect">
            <a:avLst/>
          </a:prstGeom>
        </p:spPr>
      </p:pic>
      <p:sp>
        <p:nvSpPr>
          <p:cNvPr id="309" name="Google Shape;309;p60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60"/>
          <p:cNvSpPr txBox="1"/>
          <p:nvPr/>
        </p:nvSpPr>
        <p:spPr>
          <a:xfrm>
            <a:off x="517675" y="1522550"/>
            <a:ext cx="272824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Susuan</a:t>
            </a:r>
            <a:r>
              <a:rPr lang="en-US" dirty="0"/>
              <a:t> </a:t>
            </a:r>
            <a:r>
              <a:rPr lang="en-US" dirty="0" err="1"/>
              <a:t>refrensi</a:t>
            </a:r>
            <a:r>
              <a:rPr lang="en-US" dirty="0"/>
              <a:t> dan line art yang </a:t>
            </a:r>
            <a:r>
              <a:rPr lang="en-US" dirty="0" err="1"/>
              <a:t>tersusun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rapi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desain</a:t>
            </a:r>
            <a:endParaRPr dirty="0"/>
          </a:p>
        </p:txBody>
      </p:sp>
      <p:cxnSp>
        <p:nvCxnSpPr>
          <p:cNvPr id="312" name="Google Shape;312;p60"/>
          <p:cNvCxnSpPr>
            <a:cxnSpLocks/>
            <a:stCxn id="313" idx="3"/>
          </p:cNvCxnSpPr>
          <p:nvPr/>
        </p:nvCxnSpPr>
        <p:spPr>
          <a:xfrm flipV="1">
            <a:off x="4876800" y="2974984"/>
            <a:ext cx="1249480" cy="98999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60"/>
          <p:cNvSpPr txBox="1"/>
          <p:nvPr/>
        </p:nvSpPr>
        <p:spPr>
          <a:xfrm>
            <a:off x="3375480" y="2520000"/>
            <a:ext cx="15013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Terdapat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Line art yang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sesau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dipilih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mempermudah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60"/>
          <p:cNvCxnSpPr/>
          <p:nvPr/>
        </p:nvCxnSpPr>
        <p:spPr>
          <a:xfrm rot="10800000">
            <a:off x="6714388" y="1510949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60"/>
          <p:cNvSpPr txBox="1"/>
          <p:nvPr/>
        </p:nvSpPr>
        <p:spPr>
          <a:xfrm>
            <a:off x="7744600" y="1033799"/>
            <a:ext cx="126203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Langsung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tersediap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refrensi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tanpa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harus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upload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manual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/>
        </p:nvSpPr>
        <p:spPr>
          <a:xfrm>
            <a:off x="3721275" y="204840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Pertimbangan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Aksesibilitas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61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 &amp;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pemanfaatan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layout grid, white space dan containment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menjadi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rapi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menarik</a:t>
            </a:r>
            <a:endParaRPr dirty="0"/>
          </a:p>
        </p:txBody>
      </p:sp>
      <p:cxnSp>
        <p:nvCxnSpPr>
          <p:cNvPr id="333" name="Google Shape;333;p62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10B98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4362A9-06D2-FFC8-F9AD-A56328B3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25" y="320600"/>
            <a:ext cx="576072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9AF0A-BAB4-577E-EE48-4C9447BF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59" y="320600"/>
            <a:ext cx="57607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793EE5-B313-172E-11CB-4AFEEC23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22" y="-462180"/>
            <a:ext cx="6024409" cy="5378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B8CA52-84D4-DDCB-B82B-39448B457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37" y="-292122"/>
            <a:ext cx="6087897" cy="5435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436D5F-DBEE-E4E5-13AF-94F14E43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730" y="-56686"/>
            <a:ext cx="576072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C0D1F-3CB7-4B12-A072-096D7D51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1" y="100251"/>
            <a:ext cx="5760720" cy="5143500"/>
          </a:xfrm>
          <a:prstGeom prst="rect">
            <a:avLst/>
          </a:prstGeom>
        </p:spPr>
      </p:pic>
      <p:sp>
        <p:nvSpPr>
          <p:cNvPr id="339" name="Google Shape;339;p63"/>
          <p:cNvSpPr txBox="1"/>
          <p:nvPr/>
        </p:nvSpPr>
        <p:spPr>
          <a:xfrm>
            <a:off x="341189" y="-3696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017C2-92BC-403C-FC8F-A71810C79FEE}"/>
              </a:ext>
            </a:extLst>
          </p:cNvPr>
          <p:cNvSpPr txBox="1"/>
          <p:nvPr/>
        </p:nvSpPr>
        <p:spPr>
          <a:xfrm>
            <a:off x="1620159" y="63291"/>
            <a:ext cx="326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Project : </a:t>
            </a:r>
            <a:r>
              <a:rPr lang="en-US" dirty="0">
                <a:hlinkClick r:id="rId7"/>
              </a:rPr>
              <a:t>Mockup </a:t>
            </a:r>
            <a:r>
              <a:rPr lang="en-US" dirty="0" err="1">
                <a:hlinkClick r:id="rId7"/>
              </a:rPr>
              <a:t>Aplikasi</a:t>
            </a:r>
            <a:r>
              <a:rPr lang="en-US" dirty="0">
                <a:hlinkClick r:id="rId7"/>
              </a:rPr>
              <a:t> Gambar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993D2A-668A-9F06-7C65-454A81A08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2729" y="315256"/>
            <a:ext cx="6024408" cy="53789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/>
        </p:nvSpPr>
        <p:spPr>
          <a:xfrm>
            <a:off x="217638" y="133826"/>
            <a:ext cx="3533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8FAAA-A65F-8324-A9A9-E9ACEA82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25" y="233147"/>
            <a:ext cx="2275366" cy="1294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4736C-7137-E54B-B390-55FA2A9012A0}"/>
              </a:ext>
            </a:extLst>
          </p:cNvPr>
          <p:cNvSpPr txBox="1"/>
          <p:nvPr/>
        </p:nvSpPr>
        <p:spPr>
          <a:xfrm>
            <a:off x="2613655" y="156564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Card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14D47-0B7A-9C2E-69D3-DEC666729EA2}"/>
              </a:ext>
            </a:extLst>
          </p:cNvPr>
          <p:cNvSpPr txBox="1"/>
          <p:nvPr/>
        </p:nvSpPr>
        <p:spPr>
          <a:xfrm>
            <a:off x="5133572" y="17689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Color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8DF77-23B3-0957-8F9E-BDB11F790418}"/>
              </a:ext>
            </a:extLst>
          </p:cNvPr>
          <p:cNvSpPr txBox="1"/>
          <p:nvPr/>
        </p:nvSpPr>
        <p:spPr>
          <a:xfrm>
            <a:off x="5122244" y="90488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138F0-AC23-F926-C147-FD1CF30347B6}"/>
              </a:ext>
            </a:extLst>
          </p:cNvPr>
          <p:cNvSpPr txBox="1"/>
          <p:nvPr/>
        </p:nvSpPr>
        <p:spPr>
          <a:xfrm>
            <a:off x="5122244" y="244604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Chip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BD74-F8D9-CBDF-DB82-2368246F17FE}"/>
              </a:ext>
            </a:extLst>
          </p:cNvPr>
          <p:cNvSpPr txBox="1"/>
          <p:nvPr/>
        </p:nvSpPr>
        <p:spPr>
          <a:xfrm>
            <a:off x="5154839" y="3217811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Navigation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A266A-DAA6-F770-C541-D00D1F9D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03" y="3619186"/>
            <a:ext cx="3187995" cy="467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05B62-53EA-E4B7-FF98-F45EB7D7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98" y="4142844"/>
            <a:ext cx="3848986" cy="335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D9A41C-B52A-BED7-F43E-606777558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426" y="2726728"/>
            <a:ext cx="342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8E9700-A826-C087-F23F-9D56F8397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883" y="2713065"/>
            <a:ext cx="591830" cy="358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C5B5F4-69A3-F43E-2402-3D6F595DD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608" y="1827254"/>
            <a:ext cx="1314579" cy="2526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A74B3-426C-42DF-C92C-B5992446F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473" y="1864827"/>
            <a:ext cx="1027993" cy="1027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8019E6-16D1-857B-73B3-C4BD4DBF6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6473" y="2980096"/>
            <a:ext cx="1106296" cy="1106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3D519A-60A7-21C2-9FB1-6C3DDFE186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3329" y="1628140"/>
            <a:ext cx="2334077" cy="7864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98254-DC85-630D-2A36-AFD606D6B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3329" y="1178912"/>
            <a:ext cx="27178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44D40-C6A1-4A98-B77C-8B7F5089A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7925" y="2707651"/>
            <a:ext cx="190500" cy="342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0FA6D2-B77A-15EC-37B0-B3E8CA030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637" y="2716720"/>
            <a:ext cx="266700" cy="3429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AB6ABED-82D4-7FBF-2E81-4A82F50778D2}"/>
              </a:ext>
            </a:extLst>
          </p:cNvPr>
          <p:cNvSpPr/>
          <p:nvPr/>
        </p:nvSpPr>
        <p:spPr>
          <a:xfrm>
            <a:off x="5295570" y="516836"/>
            <a:ext cx="198782" cy="198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A1AFF23-92D5-2A13-403D-43774D8F5236}"/>
              </a:ext>
            </a:extLst>
          </p:cNvPr>
          <p:cNvSpPr/>
          <p:nvPr/>
        </p:nvSpPr>
        <p:spPr>
          <a:xfrm>
            <a:off x="5557963" y="516836"/>
            <a:ext cx="198782" cy="19878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99E1B2-824D-F892-405C-6007DFCB32D4}"/>
              </a:ext>
            </a:extLst>
          </p:cNvPr>
          <p:cNvSpPr/>
          <p:nvPr/>
        </p:nvSpPr>
        <p:spPr>
          <a:xfrm>
            <a:off x="5812404" y="516836"/>
            <a:ext cx="198782" cy="1987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C72D77-D7BC-CCB8-5B42-6948060FB060}"/>
              </a:ext>
            </a:extLst>
          </p:cNvPr>
          <p:cNvSpPr/>
          <p:nvPr/>
        </p:nvSpPr>
        <p:spPr>
          <a:xfrm>
            <a:off x="6082749" y="516836"/>
            <a:ext cx="198782" cy="1987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056856-98F6-7281-4BCF-ACDC0F244D42}"/>
              </a:ext>
            </a:extLst>
          </p:cNvPr>
          <p:cNvSpPr/>
          <p:nvPr/>
        </p:nvSpPr>
        <p:spPr>
          <a:xfrm>
            <a:off x="6353094" y="510886"/>
            <a:ext cx="198782" cy="19878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5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5"/>
          <p:cNvSpPr txBox="1"/>
          <p:nvPr/>
        </p:nvSpPr>
        <p:spPr>
          <a:xfrm>
            <a:off x="7113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Menyediakan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tampillan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line art di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setiap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oleh user </a:t>
            </a:r>
            <a:endParaRPr sz="1200" dirty="0"/>
          </a:p>
        </p:txBody>
      </p:sp>
      <p:sp>
        <p:nvSpPr>
          <p:cNvPr id="362" name="Google Shape;362;p65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5"/>
          <p:cNvSpPr txBox="1"/>
          <p:nvPr/>
        </p:nvSpPr>
        <p:spPr>
          <a:xfrm>
            <a:off x="33689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icon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menjadi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65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5"/>
          <p:cNvSpPr txBox="1"/>
          <p:nvPr/>
        </p:nvSpPr>
        <p:spPr>
          <a:xfrm>
            <a:off x="6026525" y="1917800"/>
            <a:ext cx="2049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sesuai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endParaRPr lang="en-US"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7" name="Google Shape;367;p65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8" name="Google Shape;368;p65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/>
        </p:nvSpPr>
        <p:spPr>
          <a:xfrm>
            <a:off x="517675" y="4481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66"/>
          <p:cNvSpPr txBox="1"/>
          <p:nvPr/>
        </p:nvSpPr>
        <p:spPr>
          <a:xfrm>
            <a:off x="532875" y="1793800"/>
            <a:ext cx="22242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ke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 high-fidelity prototype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FBEAC-5F80-D018-06FC-6F086A3B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551" y="6607"/>
            <a:ext cx="392944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CF6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7"/>
          <p:cNvSpPr txBox="1"/>
          <p:nvPr/>
        </p:nvSpPr>
        <p:spPr>
          <a:xfrm>
            <a:off x="3721275" y="188685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Hasil Test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Modifikasi Desain Berdasarkan Insight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7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UX Research &amp;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67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517675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Masalah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baru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mulai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merasa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kesulitan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ketika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sukai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harus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mulai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mana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mewarnainya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bagus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ID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Tujuan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Merancang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pembelajaran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tentang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memungkinkan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3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/>
        </p:nvSpPr>
        <p:spPr>
          <a:xfrm>
            <a:off x="439238" y="97783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68"/>
          <p:cNvSpPr/>
          <p:nvPr/>
        </p:nvSpPr>
        <p:spPr>
          <a:xfrm>
            <a:off x="439238" y="656953"/>
            <a:ext cx="8314144" cy="42934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FA531-3703-8CAA-CC4C-017547B2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59" y="651883"/>
            <a:ext cx="4478923" cy="217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2A654-CBA5-BF4B-1D53-02F4E03B94E6}"/>
              </a:ext>
            </a:extLst>
          </p:cNvPr>
          <p:cNvSpPr txBox="1"/>
          <p:nvPr/>
        </p:nvSpPr>
        <p:spPr>
          <a:xfrm>
            <a:off x="5463250" y="193093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: </a:t>
            </a:r>
            <a:r>
              <a:rPr lang="en-US" dirty="0">
                <a:hlinkClick r:id="rId4"/>
              </a:rPr>
              <a:t>Usability Study Plan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04F5D-2CE4-638A-DC0B-F8EA01AE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37" y="651882"/>
            <a:ext cx="3853099" cy="42934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/>
        </p:nvSpPr>
        <p:spPr>
          <a:xfrm>
            <a:off x="517675" y="524350"/>
            <a:ext cx="3533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Affinity Diagram (Opsional)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69"/>
          <p:cNvSpPr txBox="1"/>
          <p:nvPr/>
        </p:nvSpPr>
        <p:spPr>
          <a:xfrm>
            <a:off x="517675" y="1522550"/>
            <a:ext cx="2924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ke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 Affinity Diagram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8C249-045A-46EC-8319-9B921C7F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412" y="524350"/>
            <a:ext cx="6212588" cy="41770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Insight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70"/>
          <p:cNvSpPr txBox="1"/>
          <p:nvPr/>
        </p:nvSpPr>
        <p:spPr>
          <a:xfrm>
            <a:off x="532875" y="1050575"/>
            <a:ext cx="78735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studi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Unmoderated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bertujuan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seberapa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pemakaian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jumlah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partisipan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11 orang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gemar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70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 dirty="0">
              <a:solidFill>
                <a:srgbClr val="8B5CF6"/>
              </a:solidFill>
            </a:endParaRPr>
          </a:p>
        </p:txBody>
      </p:sp>
      <p:sp>
        <p:nvSpPr>
          <p:cNvPr id="406" name="Google Shape;406;p70"/>
          <p:cNvSpPr/>
          <p:nvPr/>
        </p:nvSpPr>
        <p:spPr>
          <a:xfrm>
            <a:off x="456675" y="2422775"/>
            <a:ext cx="7949700" cy="2063700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0"/>
          <p:cNvSpPr txBox="1"/>
          <p:nvPr/>
        </p:nvSpPr>
        <p:spPr>
          <a:xfrm>
            <a:off x="916165" y="3198251"/>
            <a:ext cx="7234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membutuhkan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refrensi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banyak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Anak-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anak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buah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rumah-rumahan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lain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sebagaianya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70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9" name="Google Shape;409;p70"/>
          <p:cNvSpPr txBox="1"/>
          <p:nvPr/>
        </p:nvSpPr>
        <p:spPr>
          <a:xfrm>
            <a:off x="988350" y="2550839"/>
            <a:ext cx="73548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bingung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disuatu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terdapat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menembus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batas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(Navbar)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70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1" name="Google Shape;411;p70"/>
          <p:cNvSpPr txBox="1"/>
          <p:nvPr/>
        </p:nvSpPr>
        <p:spPr>
          <a:xfrm>
            <a:off x="916165" y="3828150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sering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salah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tools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tertentu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diperlukan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icon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baik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suapaya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efisien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Modifikasi Desain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71"/>
          <p:cNvSpPr txBox="1"/>
          <p:nvPr/>
        </p:nvSpPr>
        <p:spPr>
          <a:xfrm>
            <a:off x="517675" y="1522550"/>
            <a:ext cx="24213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prosesnya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diperlukan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ketelitian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penempatan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urutan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setelah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mengurutkan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benar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maka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terlihat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serasi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nyaman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dilihat</a:t>
            </a:r>
            <a:endParaRPr dirty="0"/>
          </a:p>
        </p:txBody>
      </p:sp>
      <p:cxnSp>
        <p:nvCxnSpPr>
          <p:cNvPr id="422" name="Google Shape;422;p71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71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Sebelum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Setelah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02967-E463-4415-191C-633BAAD4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72" y="853300"/>
            <a:ext cx="5096056" cy="4550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521557-3115-C3B4-09CA-51FA21D2D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309" y="853299"/>
            <a:ext cx="5096055" cy="45500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C5C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72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2" name="Google Shape;432;p7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5396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Dampak</a:t>
            </a: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dibuat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sudah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berbagai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disukainya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7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3"/>
          <p:cNvSpPr txBox="1"/>
          <p:nvPr/>
        </p:nvSpPr>
        <p:spPr>
          <a:xfrm>
            <a:off x="4495800" y="2237975"/>
            <a:ext cx="34461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Pelajaran yang </a:t>
            </a:r>
            <a:r>
              <a:rPr lang="en" dirty="0" err="1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Didapat</a:t>
            </a: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sini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saya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mempelajari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mempelajari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melalui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kritik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saran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merupakan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itulah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awal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riset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supaya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masalah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memvalidasi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73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Google Shape;443;p73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444" name="Google Shape;444;p7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Langkah selanjutnya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74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4"/>
          <p:cNvSpPr txBox="1"/>
          <p:nvPr/>
        </p:nvSpPr>
        <p:spPr>
          <a:xfrm>
            <a:off x="7113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Memperbaiki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icon,supaya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endParaRPr sz="1200" dirty="0"/>
          </a:p>
        </p:txBody>
      </p:sp>
      <p:sp>
        <p:nvSpPr>
          <p:cNvPr id="455" name="Google Shape;455;p74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4"/>
          <p:cNvSpPr txBox="1"/>
          <p:nvPr/>
        </p:nvSpPr>
        <p:spPr>
          <a:xfrm>
            <a:off x="33689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Memperbanyak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refrensi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khusunya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Anak-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anak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74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4"/>
          <p:cNvSpPr txBox="1"/>
          <p:nvPr/>
        </p:nvSpPr>
        <p:spPr>
          <a:xfrm>
            <a:off x="60265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Mengevaluasi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memperbaiki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pemilihan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warna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antarmuka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1" name="Google Shape;461;p74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7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5"/>
          <p:cNvSpPr txBox="1"/>
          <p:nvPr/>
        </p:nvSpPr>
        <p:spPr>
          <a:xfrm>
            <a:off x="919075" y="2461800"/>
            <a:ext cx="71361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Terimakasih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waktu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hasil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smartphone. Jika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lihat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lanjut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hubungi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kontak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sediakan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dibawah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sz="1200" dirty="0" err="1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abdulrohmanunida@gmail.com</a:t>
            </a:r>
            <a:endParaRPr lang="en" sz="1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No.Handphone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200" dirty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+6282330926565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github.com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/abdulrohman19</a:t>
            </a:r>
            <a:endParaRPr lang="en" sz="12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7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Terima Kasih!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517675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Posisi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mendesain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mulai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home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sampai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result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Researcher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penelitian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terhadap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perilaku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prefensi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0" name="Google Shape;170;p4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4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45720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Tanggung</a:t>
            </a: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Jawab: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survey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sekaligus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mendefinisakn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empathize, define,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wireframe, prototyping,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study.</a:t>
            </a:r>
            <a:endParaRPr lang="en-ID" sz="1200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44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4" name="Google Shape;174;p4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3F5E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/>
        </p:nvSpPr>
        <p:spPr>
          <a:xfrm>
            <a:off x="-460025" y="2082300"/>
            <a:ext cx="3704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Empathize,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Ideate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5"/>
          <p:cNvSpPr txBox="1"/>
          <p:nvPr/>
        </p:nvSpPr>
        <p:spPr>
          <a:xfrm>
            <a:off x="3712425" y="1886850"/>
            <a:ext cx="3946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Brainstorming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4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Research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6"/>
          <p:cNvSpPr txBox="1"/>
          <p:nvPr/>
        </p:nvSpPr>
        <p:spPr>
          <a:xfrm>
            <a:off x="919075" y="2461800"/>
            <a:ext cx="71361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“Saya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terhadap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pecinta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beraneka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ragam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kebiasaan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masalah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ketika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 di smartphone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hasil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survey,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sebagaian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besar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umum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khusus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Hal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disebabkan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tersebut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banyak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ect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bagus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namun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panduan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sesuai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user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inginkan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.”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 Project  : 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 Detail Hasil Survey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>
            <a:spLocks noGrp="1"/>
          </p:cNvSpPr>
          <p:nvPr>
            <p:ph type="body" idx="1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di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Saya </a:t>
            </a:r>
            <a:r>
              <a:rPr lang="en-US" dirty="0" err="1"/>
              <a:t>menginginkan</a:t>
            </a:r>
            <a:r>
              <a:rPr lang="en-US" dirty="0"/>
              <a:t> </a:t>
            </a:r>
            <a:r>
              <a:rPr lang="en-US" dirty="0" err="1"/>
              <a:t>refrensi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agar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200" name="Google Shape;200;p41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apliksai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illegal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gratis.</a:t>
            </a:r>
          </a:p>
        </p:txBody>
      </p:sp>
      <p:sp>
        <p:nvSpPr>
          <p:cNvPr id="201" name="Google Shape;201;p41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illegal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forclosed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crash.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berharap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di </a:t>
            </a:r>
            <a:r>
              <a:rPr lang="en-US" dirty="0" err="1"/>
              <a:t>inginkan</a:t>
            </a:r>
            <a:r>
              <a:rPr lang="en-US" dirty="0"/>
              <a:t>.</a:t>
            </a:r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Biaya</a:t>
            </a:r>
            <a:r>
              <a:rPr lang="en-US" dirty="0"/>
              <a:t> yang di </a:t>
            </a:r>
            <a:r>
              <a:rPr lang="en-US" dirty="0" err="1"/>
              <a:t>tawarkan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mahal.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Fitur </a:t>
            </a:r>
            <a:r>
              <a:rPr lang="en-US" dirty="0" err="1"/>
              <a:t>menggambar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membantu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03" name="Google Shape;203;p41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188;p46">
            <a:extLst>
              <a:ext uri="{FF2B5EF4-FFF2-40B4-BE49-F238E27FC236}">
                <a16:creationId xmlns:a16="http://schemas.microsoft.com/office/drawing/2014/main" id="{E8F393C3-B7D9-E138-06A1-4442A4517AC4}"/>
              </a:ext>
            </a:extLst>
          </p:cNvPr>
          <p:cNvSpPr txBox="1"/>
          <p:nvPr/>
        </p:nvSpPr>
        <p:spPr>
          <a:xfrm>
            <a:off x="303491" y="3444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Empathy Map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6B9E2-28F4-467B-55DC-956803D8CEAD}"/>
              </a:ext>
            </a:extLst>
          </p:cNvPr>
          <p:cNvSpPr/>
          <p:nvPr/>
        </p:nvSpPr>
        <p:spPr>
          <a:xfrm>
            <a:off x="-5109" y="344450"/>
            <a:ext cx="45719" cy="7414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7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Refrensi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47"/>
          <p:cNvSpPr txBox="1"/>
          <p:nvPr/>
        </p:nvSpPr>
        <p:spPr>
          <a:xfrm>
            <a:off x="441475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Kesusahan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refrensi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</a:t>
            </a:r>
            <a:endParaRPr sz="1200" dirty="0"/>
          </a:p>
        </p:txBody>
      </p:sp>
      <p:sp>
        <p:nvSpPr>
          <p:cNvPr id="199" name="Google Shape;199;p47"/>
          <p:cNvSpPr txBox="1"/>
          <p:nvPr/>
        </p:nvSpPr>
        <p:spPr>
          <a:xfrm>
            <a:off x="258271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Harga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p47"/>
          <p:cNvSpPr txBox="1"/>
          <p:nvPr/>
        </p:nvSpPr>
        <p:spPr>
          <a:xfrm>
            <a:off x="258272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Harga yang di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tawarkan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mahal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472396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Panduan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2" name="Google Shape;202;p47"/>
          <p:cNvSpPr txBox="1"/>
          <p:nvPr/>
        </p:nvSpPr>
        <p:spPr>
          <a:xfrm>
            <a:off x="4723969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Masih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bingung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jika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karakter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di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inginkan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686521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Crash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6865219" y="2522475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mengalami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crash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forclose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ketika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gunakan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7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6" name="Google Shape;206;p47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8" name="Google Shape;208;p47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04FA2980-DCD5-1E8A-B62F-92E2C7099883}"/>
              </a:ext>
            </a:extLst>
          </p:cNvPr>
          <p:cNvSpPr txBox="1"/>
          <p:nvPr/>
        </p:nvSpPr>
        <p:spPr>
          <a:xfrm>
            <a:off x="361048" y="3300920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Amanda</a:t>
            </a:r>
            <a:endParaRPr sz="1800" b="1" i="0" u="none" strike="noStrike" cap="none" dirty="0">
              <a:solidFill>
                <a:srgbClr val="8B5CF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2A0E5CA7-DF4D-959F-60E3-A85B7A597DE7}"/>
              </a:ext>
            </a:extLst>
          </p:cNvPr>
          <p:cNvSpPr txBox="1"/>
          <p:nvPr/>
        </p:nvSpPr>
        <p:spPr>
          <a:xfrm>
            <a:off x="191925" y="3614500"/>
            <a:ext cx="16338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err="1">
                <a:latin typeface="Google Sans"/>
                <a:ea typeface="Google Sans"/>
                <a:cs typeface="Google Sans"/>
                <a:sym typeface="Google Sans"/>
              </a:rPr>
              <a:t>Umur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Pendidikan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err="1">
                <a:latin typeface="Google Sans"/>
                <a:ea typeface="Google Sans"/>
                <a:cs typeface="Google Sans"/>
                <a:sym typeface="Google Sans"/>
              </a:rPr>
              <a:t>Domisili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Status </a:t>
            </a:r>
            <a:r>
              <a:rPr lang="en" b="1" dirty="0" err="1">
                <a:latin typeface="Google Sans"/>
                <a:ea typeface="Google Sans"/>
                <a:cs typeface="Google Sans"/>
                <a:sym typeface="Google Sans"/>
              </a:rPr>
              <a:t>Menikah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err="1">
                <a:latin typeface="Google Sans"/>
                <a:ea typeface="Google Sans"/>
                <a:cs typeface="Google Sans"/>
                <a:sym typeface="Google Sans"/>
              </a:rPr>
              <a:t>Pekerjaan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47E57230-36B6-9F11-CDAF-2F16877B856D}"/>
              </a:ext>
            </a:extLst>
          </p:cNvPr>
          <p:cNvSpPr txBox="1"/>
          <p:nvPr/>
        </p:nvSpPr>
        <p:spPr>
          <a:xfrm>
            <a:off x="1679398" y="2985917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Teknik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Informatika</a:t>
            </a:r>
            <a:endParaRPr lang="en-US"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Jakarta, DKI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Lajang</a:t>
            </a: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Mahasiswa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DD1E6B0F-142B-4F0C-073D-069570EFE2CA}"/>
              </a:ext>
            </a:extLst>
          </p:cNvPr>
          <p:cNvSpPr txBox="1"/>
          <p:nvPr/>
        </p:nvSpPr>
        <p:spPr>
          <a:xfrm>
            <a:off x="3572998" y="548410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Gambar Jadi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makin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seru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udah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banyak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refrensi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dan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harga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terngkau</a:t>
            </a:r>
            <a:r>
              <a:rPr lang="en" sz="1800" i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i="1" dirty="0" err="1">
                <a:latin typeface="Google Sans"/>
                <a:ea typeface="Google Sans"/>
                <a:cs typeface="Google Sans"/>
                <a:sym typeface="Google Sans"/>
              </a:rPr>
              <a:t>murah</a:t>
            </a:r>
            <a:r>
              <a:rPr lang="en" sz="18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” </a:t>
            </a:r>
            <a:endParaRPr sz="1800" i="1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9;p13">
            <a:extLst>
              <a:ext uri="{FF2B5EF4-FFF2-40B4-BE49-F238E27FC236}">
                <a16:creationId xmlns:a16="http://schemas.microsoft.com/office/drawing/2014/main" id="{76507967-1879-9673-C542-6B60B5268338}"/>
              </a:ext>
            </a:extLst>
          </p:cNvPr>
          <p:cNvSpPr txBox="1"/>
          <p:nvPr/>
        </p:nvSpPr>
        <p:spPr>
          <a:xfrm>
            <a:off x="3561983" y="1354813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0B981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Menggambar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jadi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lebih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mudah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-ID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</a:t>
            </a: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enemukan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banyak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renfensi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sesuai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yang user </a:t>
            </a: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inginkan</a:t>
            </a:r>
            <a:endParaRPr lang="en"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400" i="0" u="none" strike="noStrike" cap="none" dirty="0" err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Aplikasi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dapat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berjalan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dengan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lanc</a:t>
            </a:r>
            <a:r>
              <a:rPr lang="en-ID" dirty="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r dan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tidak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 err="1">
                <a:latin typeface="Google Sans"/>
                <a:ea typeface="Google Sans"/>
                <a:cs typeface="Google Sans"/>
                <a:sym typeface="Google Sans"/>
              </a:rPr>
              <a:t>terganggu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60;p13">
            <a:extLst>
              <a:ext uri="{FF2B5EF4-FFF2-40B4-BE49-F238E27FC236}">
                <a16:creationId xmlns:a16="http://schemas.microsoft.com/office/drawing/2014/main" id="{9CA5C5B0-0386-29EC-F6D5-1308EC5145E9}"/>
              </a:ext>
            </a:extLst>
          </p:cNvPr>
          <p:cNvSpPr txBox="1"/>
          <p:nvPr/>
        </p:nvSpPr>
        <p:spPr>
          <a:xfrm>
            <a:off x="6149868" y="1354813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F43F5E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Kesusahan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untuk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membuat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gambar</a:t>
            </a:r>
            <a:endParaRPr lang="en-US" sz="14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Tidak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terdapat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refrensi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aplikasi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pada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umumnya</a:t>
            </a:r>
            <a:endParaRPr lang="en-US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Masalah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aplikasi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yang crash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ketika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digunakan</a:t>
            </a:r>
            <a:endParaRPr sz="14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61;p13">
            <a:extLst>
              <a:ext uri="{FF2B5EF4-FFF2-40B4-BE49-F238E27FC236}">
                <a16:creationId xmlns:a16="http://schemas.microsoft.com/office/drawing/2014/main" id="{E2C9557C-5F08-88E3-5C7A-43A48708A2E5}"/>
              </a:ext>
            </a:extLst>
          </p:cNvPr>
          <p:cNvSpPr txBox="1"/>
          <p:nvPr/>
        </p:nvSpPr>
        <p:spPr>
          <a:xfrm>
            <a:off x="3585152" y="3536420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59E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Amanda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adalah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mahasiswa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yang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aktif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di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organisasi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kampus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dan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gemar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menggambar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Tujuannya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adalah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untuk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dapat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mengeksplore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gambar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yang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dia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sukai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serta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dapat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membuatnya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secara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mudah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. Amanda juga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ingin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menemukan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aplikasi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yang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harganya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terjangkau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untuk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mahasiswa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62;p13">
            <a:extLst>
              <a:ext uri="{FF2B5EF4-FFF2-40B4-BE49-F238E27FC236}">
                <a16:creationId xmlns:a16="http://schemas.microsoft.com/office/drawing/2014/main" id="{C8561FE4-4CED-60E5-C9B0-320EF88FE9FE}"/>
              </a:ext>
            </a:extLst>
          </p:cNvPr>
          <p:cNvSpPr txBox="1"/>
          <p:nvPr/>
        </p:nvSpPr>
        <p:spPr>
          <a:xfrm>
            <a:off x="495448" y="1529110"/>
            <a:ext cx="24894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213;p48">
            <a:extLst>
              <a:ext uri="{FF2B5EF4-FFF2-40B4-BE49-F238E27FC236}">
                <a16:creationId xmlns:a16="http://schemas.microsoft.com/office/drawing/2014/main" id="{58F7D9DF-86C3-0C32-54BA-52DD74534B4D}"/>
              </a:ext>
            </a:extLst>
          </p:cNvPr>
          <p:cNvSpPr txBox="1"/>
          <p:nvPr/>
        </p:nvSpPr>
        <p:spPr>
          <a:xfrm>
            <a:off x="373073" y="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Amanda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07C4CB-16B9-E1EE-5E21-10153701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8" y="585551"/>
            <a:ext cx="2265170" cy="28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675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25267</TotalTime>
  <Words>1529</Words>
  <Application>Microsoft Macintosh PowerPoint</Application>
  <PresentationFormat>On-screen Show (16:9)</PresentationFormat>
  <Paragraphs>234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Google Sans</vt:lpstr>
      <vt:lpstr>Google Sans Medium</vt:lpstr>
      <vt:lpstr>Open Sans</vt:lpstr>
      <vt:lpstr>Calibri</vt:lpstr>
      <vt:lpstr>Open Sans SemiBold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abdulrohmanunida@gmail.com</cp:lastModifiedBy>
  <cp:revision>84</cp:revision>
  <dcterms:modified xsi:type="dcterms:W3CDTF">2024-06-21T15:01:21Z</dcterms:modified>
</cp:coreProperties>
</file>